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9"/>
  </p:notesMasterIdLst>
  <p:sldIdLst>
    <p:sldId id="257" r:id="rId2"/>
    <p:sldId id="258" r:id="rId3"/>
    <p:sldId id="261" r:id="rId4"/>
    <p:sldId id="303" r:id="rId5"/>
    <p:sldId id="304" r:id="rId6"/>
    <p:sldId id="326" r:id="rId7"/>
    <p:sldId id="325" r:id="rId8"/>
    <p:sldId id="270" r:id="rId9"/>
    <p:sldId id="260" r:id="rId10"/>
    <p:sldId id="263" r:id="rId11"/>
    <p:sldId id="267" r:id="rId12"/>
    <p:sldId id="266" r:id="rId13"/>
    <p:sldId id="268" r:id="rId14"/>
    <p:sldId id="308" r:id="rId15"/>
    <p:sldId id="327" r:id="rId16"/>
    <p:sldId id="620" r:id="rId17"/>
    <p:sldId id="621" r:id="rId18"/>
    <p:sldId id="330" r:id="rId19"/>
    <p:sldId id="331" r:id="rId20"/>
    <p:sldId id="332" r:id="rId21"/>
    <p:sldId id="333" r:id="rId22"/>
    <p:sldId id="334" r:id="rId23"/>
    <p:sldId id="335" r:id="rId24"/>
    <p:sldId id="265" r:id="rId25"/>
    <p:sldId id="622" r:id="rId26"/>
    <p:sldId id="626" r:id="rId27"/>
    <p:sldId id="315" r:id="rId28"/>
    <p:sldId id="277" r:id="rId29"/>
    <p:sldId id="630" r:id="rId30"/>
    <p:sldId id="321" r:id="rId31"/>
    <p:sldId id="633" r:id="rId32"/>
    <p:sldId id="280" r:id="rId33"/>
    <p:sldId id="631" r:id="rId34"/>
    <p:sldId id="322" r:id="rId35"/>
    <p:sldId id="323" r:id="rId36"/>
    <p:sldId id="282" r:id="rId37"/>
    <p:sldId id="635" r:id="rId38"/>
    <p:sldId id="634" r:id="rId39"/>
    <p:sldId id="283" r:id="rId40"/>
    <p:sldId id="284" r:id="rId41"/>
    <p:sldId id="285" r:id="rId42"/>
    <p:sldId id="287" r:id="rId43"/>
    <p:sldId id="290" r:id="rId44"/>
    <p:sldId id="636" r:id="rId45"/>
    <p:sldId id="619" r:id="rId46"/>
    <p:sldId id="301" r:id="rId47"/>
    <p:sldId id="62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/>
    <p:restoredTop sz="93908"/>
  </p:normalViewPr>
  <p:slideViewPr>
    <p:cSldViewPr snapToGrid="0" snapToObjects="1" showGuides="1">
      <p:cViewPr varScale="1">
        <p:scale>
          <a:sx n="142" d="100"/>
          <a:sy n="142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28:5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25552 3149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3:52:11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19486 10466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ck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Stonehedge</a:t>
            </a:r>
            <a:r>
              <a:rPr lang="en-US" dirty="0"/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 BC to 2000 BC. astronomical significance of the site for its people, are a matter of speculation and debate.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Antikithira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mechanism 150 and 100 BC It is a complex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lockwork"/>
              </a:rPr>
              <a:t>clockwork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mechanism composed of at least 30 meshing bronze gears.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8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5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5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7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cs109a2019@gmail.co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fIsQyxdCwUCbJmyWyotp30anrKsuGHfIHt-DQEKMnK8iE4TA/viewform" TargetMode="External"/><Relationship Id="rId2" Type="http://schemas.openxmlformats.org/officeDocument/2006/relationships/hyperlink" Target="https://canvas.harvard.edu/courses/74056/quizzes/182045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#1: Introduction to CS109A</a:t>
            </a:r>
            <a:br>
              <a:rPr lang="en-US" dirty="0"/>
            </a:br>
            <a:r>
              <a:rPr lang="en-US" sz="2000" dirty="0"/>
              <a:t>aka STAT121A, AC209A, </a:t>
            </a:r>
            <a:r>
              <a:rPr lang="mr-IN" sz="2000" dirty="0"/>
              <a:t>CSCIE-109A</a:t>
            </a:r>
            <a:br>
              <a:rPr lang="mr-I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4743F-DDD9-114E-829E-B154EA31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12" y="2432326"/>
            <a:ext cx="5303103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3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close up of a plant&#10;&#10;Description automatically generated">
            <a:extLst>
              <a:ext uri="{FF2B5EF4-FFF2-40B4-BE49-F238E27FC236}">
                <a16:creationId xmlns:a16="http://schemas.microsoft.com/office/drawing/2014/main" id="{53D1D33E-960E-A445-8427-28708C64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2507698"/>
            <a:ext cx="547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Long time ago (thousands of years) science was only</a:t>
            </a:r>
          </a:p>
          <a:p>
            <a:r>
              <a:rPr lang="en-US" sz="2600" dirty="0"/>
              <a:t>empirical and people counted stars or crops and used the data to create machines to describe the phenomena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picture containing building, cake, photo, table&#10;&#10;Description automatically generated">
            <a:extLst>
              <a:ext uri="{FF2B5EF4-FFF2-40B4-BE49-F238E27FC236}">
                <a16:creationId xmlns:a16="http://schemas.microsoft.com/office/drawing/2014/main" id="{416CADC6-F9BC-F045-A992-544C5BA8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6" y="2866571"/>
            <a:ext cx="7553739" cy="31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Few hundred years: theoretical approaches, try to derive</a:t>
            </a:r>
          </a:p>
          <a:p>
            <a:r>
              <a:rPr lang="en-US" sz="2600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69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BAC4D-D0FA-7442-8170-F67E30CA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a hundred years ago: computational approaches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18FC9-FC0B-4A48-8611-04B2EAB7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156" y="2205873"/>
            <a:ext cx="4416142" cy="33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EF837-2110-5841-B248-531D38CB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75" y="2183647"/>
            <a:ext cx="4363825" cy="34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C00436-D378-E748-A95D-C2703F7F6C55}"/>
              </a:ext>
            </a:extLst>
          </p:cNvPr>
          <p:cNvSpPr txBox="1">
            <a:spLocks/>
          </p:cNvSpPr>
          <p:nvPr/>
        </p:nvSpPr>
        <p:spPr>
          <a:xfrm>
            <a:off x="5126223" y="3142011"/>
            <a:ext cx="5935280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Inter-disciplinary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and task focused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Resource aware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Adaptable to changes in the environment and needs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0DF5AC-E123-3F4C-8FF2-398DCC4EBA7B}"/>
              </a:ext>
            </a:extLst>
          </p:cNvPr>
          <p:cNvSpPr txBox="1">
            <a:spLocks/>
          </p:cNvSpPr>
          <p:nvPr/>
        </p:nvSpPr>
        <p:spPr>
          <a:xfrm>
            <a:off x="695683" y="938793"/>
            <a:ext cx="10985773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And then …. data science</a:t>
            </a:r>
          </a:p>
          <a:p>
            <a:r>
              <a:rPr lang="en-US" dirty="0"/>
              <a:t>In both data science and machine learning we extract pattern and insights from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63066-FB52-3F47-AC5A-0336239F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4" y="2544657"/>
            <a:ext cx="4615679" cy="4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1504457" y="831228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Disease Diagnosis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CC6E2B-B15D-5345-AE95-455F1C40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63" y="1291822"/>
            <a:ext cx="3425934" cy="2034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CAD06B-CA0A-F34F-9329-574CA97C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62" y="4130563"/>
            <a:ext cx="3641211" cy="20344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C462CA-7C5E-C145-AD0F-70DBA5C05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2" y="1214866"/>
            <a:ext cx="3276315" cy="19218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53489F-7F8C-2842-9935-D08BB017A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84" y="3992322"/>
            <a:ext cx="3534159" cy="215604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9A3417-5B92-C440-BABE-0C9051CB9352}"/>
              </a:ext>
            </a:extLst>
          </p:cNvPr>
          <p:cNvSpPr txBox="1">
            <a:spLocks/>
          </p:cNvSpPr>
          <p:nvPr/>
        </p:nvSpPr>
        <p:spPr>
          <a:xfrm>
            <a:off x="7621342" y="3482466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Agriculture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745EAE-E651-614F-9BD3-98BD27F4A81E}"/>
              </a:ext>
            </a:extLst>
          </p:cNvPr>
          <p:cNvSpPr txBox="1">
            <a:spLocks/>
          </p:cNvSpPr>
          <p:nvPr/>
        </p:nvSpPr>
        <p:spPr>
          <a:xfrm>
            <a:off x="1613640" y="3692541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Drug Discovery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445533-2718-6C44-85C8-E70B131C5027}"/>
              </a:ext>
            </a:extLst>
          </p:cNvPr>
          <p:cNvSpPr txBox="1">
            <a:spLocks/>
          </p:cNvSpPr>
          <p:nvPr/>
        </p:nvSpPr>
        <p:spPr>
          <a:xfrm>
            <a:off x="796291" y="3326294"/>
            <a:ext cx="4618551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malaria from blood smears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A73A9E-BFD8-6844-B68A-25A7037FCA1E}"/>
              </a:ext>
            </a:extLst>
          </p:cNvPr>
          <p:cNvSpPr txBox="1">
            <a:spLocks/>
          </p:cNvSpPr>
          <p:nvPr/>
        </p:nvSpPr>
        <p:spPr>
          <a:xfrm>
            <a:off x="971841" y="6130253"/>
            <a:ext cx="496597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Quickly discovering new drugs for COVID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84C158-E599-3F48-9765-7E06937E2FE1}"/>
              </a:ext>
            </a:extLst>
          </p:cNvPr>
          <p:cNvSpPr txBox="1">
            <a:spLocks/>
          </p:cNvSpPr>
          <p:nvPr/>
        </p:nvSpPr>
        <p:spPr>
          <a:xfrm>
            <a:off x="6096000" y="3214797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 and planning for resource needs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718EF2-5C8F-3440-B28C-CE53E1539A2F}"/>
              </a:ext>
            </a:extLst>
          </p:cNvPr>
          <p:cNvSpPr txBox="1">
            <a:spLocks/>
          </p:cNvSpPr>
          <p:nvPr/>
        </p:nvSpPr>
        <p:spPr>
          <a:xfrm>
            <a:off x="7496385" y="6148364"/>
            <a:ext cx="5418369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agriculture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E0BF71-0614-784E-96A9-9E11D8B56DD5}"/>
              </a:ext>
            </a:extLst>
          </p:cNvPr>
          <p:cNvSpPr txBox="1">
            <a:spLocks/>
          </p:cNvSpPr>
          <p:nvPr/>
        </p:nvSpPr>
        <p:spPr>
          <a:xfrm>
            <a:off x="7350848" y="79217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Urban Planning</a:t>
            </a:r>
          </a:p>
        </p:txBody>
      </p:sp>
    </p:spTree>
    <p:extLst>
      <p:ext uri="{BB962C8B-B14F-4D97-AF65-F5344CB8AC3E}">
        <p14:creationId xmlns:p14="http://schemas.microsoft.com/office/powerpoint/2010/main" val="427870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936947-52DD-FC4E-BEFA-C5ACAE77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" y="871073"/>
            <a:ext cx="4622515" cy="4449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395175-A997-B148-A56A-9737B38E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30" y="871073"/>
            <a:ext cx="7295770" cy="441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5399-9CBD-CA43-B912-E97689B5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of Data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F8FEE-5345-4C4B-A786-7F9823A7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4B32A3-012D-EA4C-A771-65D5A013EF9C}"/>
              </a:ext>
            </a:extLst>
          </p:cNvPr>
          <p:cNvSpPr txBox="1">
            <a:spLocks/>
          </p:cNvSpPr>
          <p:nvPr/>
        </p:nvSpPr>
        <p:spPr>
          <a:xfrm>
            <a:off x="888751" y="1106959"/>
            <a:ext cx="380120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Gender Bias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119B2F-F8F9-AE42-999D-B203B4697059}"/>
              </a:ext>
            </a:extLst>
          </p:cNvPr>
          <p:cNvSpPr txBox="1">
            <a:spLocks/>
          </p:cNvSpPr>
          <p:nvPr/>
        </p:nvSpPr>
        <p:spPr>
          <a:xfrm>
            <a:off x="7431513" y="1207167"/>
            <a:ext cx="3801202" cy="64374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Racial Bias  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6F809DC-0F32-D441-A6AC-2E25CD35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561" y="1767088"/>
            <a:ext cx="6004868" cy="3067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F0198-551D-8949-8513-7B2177C4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71" y="1921208"/>
            <a:ext cx="3525228" cy="3152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1FEBC-5A8F-D34D-88AB-1ABB25E379C7}"/>
              </a:ext>
            </a:extLst>
          </p:cNvPr>
          <p:cNvSpPr txBox="1"/>
          <p:nvPr/>
        </p:nvSpPr>
        <p:spPr>
          <a:xfrm>
            <a:off x="600519" y="5257894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DS models for evaluate job applications show bias in favor of male candidate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0CC40-BCA5-5343-AD53-97EF55A254C7}"/>
              </a:ext>
            </a:extLst>
          </p:cNvPr>
          <p:cNvSpPr txBox="1"/>
          <p:nvPr/>
        </p:nvSpPr>
        <p:spPr>
          <a:xfrm>
            <a:off x="6096000" y="5143001"/>
            <a:ext cx="4020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models used in US courts have  shown to be biased against non-white defendants</a:t>
            </a:r>
          </a:p>
        </p:txBody>
      </p:sp>
    </p:spTree>
    <p:extLst>
      <p:ext uri="{BB962C8B-B14F-4D97-AF65-F5344CB8AC3E}">
        <p14:creationId xmlns:p14="http://schemas.microsoft.com/office/powerpoint/2010/main" val="347821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</p:spTree>
    <p:extLst>
      <p:ext uri="{BB962C8B-B14F-4D97-AF65-F5344CB8AC3E}">
        <p14:creationId xmlns:p14="http://schemas.microsoft.com/office/powerpoint/2010/main" val="240403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36731"/>
              <a:gd name="adj2" fmla="val 6287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is the scientific goal?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would you do if you had </a:t>
            </a:r>
            <a:r>
              <a:rPr lang="en-US" sz="2000" b="1" dirty="0"/>
              <a:t>all</a:t>
            </a:r>
            <a:r>
              <a:rPr lang="en-US" sz="2000" dirty="0"/>
              <a:t> of the data?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What do you want to predict or estimate?</a:t>
            </a:r>
          </a:p>
        </p:txBody>
      </p:sp>
    </p:spTree>
    <p:extLst>
      <p:ext uri="{BB962C8B-B14F-4D97-AF65-F5344CB8AC3E}">
        <p14:creationId xmlns:p14="http://schemas.microsoft.com/office/powerpoint/2010/main" val="202296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795596"/>
            <a:ext cx="10327008" cy="2111143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data science? Why taking CS109A?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What is data science?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 and what it is not?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Example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-2153"/>
              <a:gd name="adj2" fmla="val 6155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How were the data sampled?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Which data are relevant?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privacy issues?</a:t>
            </a:r>
          </a:p>
        </p:txBody>
      </p:sp>
    </p:spTree>
    <p:extLst>
      <p:ext uri="{BB962C8B-B14F-4D97-AF65-F5344CB8AC3E}">
        <p14:creationId xmlns:p14="http://schemas.microsoft.com/office/powerpoint/2010/main" val="612733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28451"/>
              <a:gd name="adj2" fmla="val 6212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Plot the data.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anomalies or egregious issues?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Are there patterns?</a:t>
            </a:r>
          </a:p>
        </p:txBody>
      </p:sp>
    </p:spTree>
    <p:extLst>
      <p:ext uri="{BB962C8B-B14F-4D97-AF65-F5344CB8AC3E}">
        <p14:creationId xmlns:p14="http://schemas.microsoft.com/office/powerpoint/2010/main" val="345590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62234"/>
              <a:gd name="adj2" fmla="val 6306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Build a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Fit the model.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Validate the model.</a:t>
            </a:r>
          </a:p>
        </p:txBody>
      </p:sp>
    </p:spTree>
    <p:extLst>
      <p:ext uri="{BB962C8B-B14F-4D97-AF65-F5344CB8AC3E}">
        <p14:creationId xmlns:p14="http://schemas.microsoft.com/office/powerpoint/2010/main" val="384893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1D4B-78E1-FE49-8162-D8059440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82A2-01F4-9740-97F8-2A1D66632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3" y="983807"/>
            <a:ext cx="4764196" cy="626328"/>
          </a:xfrm>
        </p:spPr>
        <p:txBody>
          <a:bodyPr/>
          <a:lstStyle/>
          <a:p>
            <a:r>
              <a:rPr lang="en-US" dirty="0"/>
              <a:t>The Data Science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646AA-94DE-214F-8E64-56064F45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36DB2-A2A1-0042-86DF-7D4F6BBBC6D6}"/>
              </a:ext>
            </a:extLst>
          </p:cNvPr>
          <p:cNvSpPr/>
          <p:nvPr/>
        </p:nvSpPr>
        <p:spPr>
          <a:xfrm>
            <a:off x="1237736" y="1751083"/>
            <a:ext cx="3955551" cy="719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7DB1-E011-E644-9F3F-EE1F5B8F3AB4}"/>
              </a:ext>
            </a:extLst>
          </p:cNvPr>
          <p:cNvSpPr/>
          <p:nvPr/>
        </p:nvSpPr>
        <p:spPr>
          <a:xfrm>
            <a:off x="1237736" y="2613517"/>
            <a:ext cx="3955551" cy="719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766F4-65BA-DA4A-85B0-7810114988D4}"/>
              </a:ext>
            </a:extLst>
          </p:cNvPr>
          <p:cNvSpPr/>
          <p:nvPr/>
        </p:nvSpPr>
        <p:spPr>
          <a:xfrm>
            <a:off x="1237735" y="3475951"/>
            <a:ext cx="3955551" cy="7191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4A934-DB58-9848-BC6E-D3C2761F917A}"/>
              </a:ext>
            </a:extLst>
          </p:cNvPr>
          <p:cNvSpPr/>
          <p:nvPr/>
        </p:nvSpPr>
        <p:spPr>
          <a:xfrm>
            <a:off x="1237734" y="4336090"/>
            <a:ext cx="3955551" cy="7191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5EE47-9B54-8041-89A0-721E69547709}"/>
              </a:ext>
            </a:extLst>
          </p:cNvPr>
          <p:cNvSpPr/>
          <p:nvPr/>
        </p:nvSpPr>
        <p:spPr>
          <a:xfrm>
            <a:off x="1237734" y="5196229"/>
            <a:ext cx="3955551" cy="7191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25760A-CC66-B344-A546-7DE10EB2173E}"/>
              </a:ext>
            </a:extLst>
          </p:cNvPr>
          <p:cNvSpPr/>
          <p:nvPr/>
        </p:nvSpPr>
        <p:spPr>
          <a:xfrm>
            <a:off x="2330651" y="2742279"/>
            <a:ext cx="1769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Get the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609DB-0EE5-654B-BDCF-DC953EFB6A7E}"/>
              </a:ext>
            </a:extLst>
          </p:cNvPr>
          <p:cNvSpPr/>
          <p:nvPr/>
        </p:nvSpPr>
        <p:spPr>
          <a:xfrm>
            <a:off x="2087378" y="3629431"/>
            <a:ext cx="22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Explore the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36C9A-CBB7-F643-A1D1-D80FAE63D06F}"/>
              </a:ext>
            </a:extLst>
          </p:cNvPr>
          <p:cNvSpPr/>
          <p:nvPr/>
        </p:nvSpPr>
        <p:spPr>
          <a:xfrm>
            <a:off x="2149478" y="4464853"/>
            <a:ext cx="2132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6A224-4C3B-4B45-9275-560AFE7B89FC}"/>
              </a:ext>
            </a:extLst>
          </p:cNvPr>
          <p:cNvSpPr/>
          <p:nvPr/>
        </p:nvSpPr>
        <p:spPr>
          <a:xfrm>
            <a:off x="1290076" y="5355769"/>
            <a:ext cx="385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9AA184A-FC15-1B42-81D6-2B2C751FB91A}"/>
              </a:ext>
            </a:extLst>
          </p:cNvPr>
          <p:cNvSpPr/>
          <p:nvPr/>
        </p:nvSpPr>
        <p:spPr>
          <a:xfrm rot="5400000">
            <a:off x="7465654" y="321309"/>
            <a:ext cx="2585005" cy="5444557"/>
          </a:xfrm>
          <a:prstGeom prst="wedgeRectCallout">
            <a:avLst>
              <a:gd name="adj1" fmla="val 99594"/>
              <a:gd name="adj2" fmla="val 625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63FAF-5897-8D41-A62C-4D5CF40BB7F7}"/>
              </a:ext>
            </a:extLst>
          </p:cNvPr>
          <p:cNvSpPr txBox="1"/>
          <p:nvPr/>
        </p:nvSpPr>
        <p:spPr>
          <a:xfrm>
            <a:off x="6349429" y="1972638"/>
            <a:ext cx="5131006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What did we learn?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Do the results make sense?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Can we effectively tell a story?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554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495682-74F5-F144-8D35-39425AF5BFA0}"/>
              </a:ext>
            </a:extLst>
          </p:cNvPr>
          <p:cNvGrpSpPr/>
          <p:nvPr/>
        </p:nvGrpSpPr>
        <p:grpSpPr>
          <a:xfrm>
            <a:off x="1845" y="983807"/>
            <a:ext cx="4155090" cy="4905346"/>
            <a:chOff x="731529" y="1130108"/>
            <a:chExt cx="4470400" cy="49053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C25A81-9B2E-A04D-B8AE-B4B486E0E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CA55CAA-0879-4E45-B3CA-4E8CC80640B2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Theory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FA4CB639-1897-1849-9F46-4696A7E96760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Key Machine Learning concept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Important metrics for evaluation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Handling different kinds of data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Extracting insights from analysis of the models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659963-F083-1444-9C9A-8FAA82FD536B}"/>
              </a:ext>
            </a:extLst>
          </p:cNvPr>
          <p:cNvGrpSpPr/>
          <p:nvPr/>
        </p:nvGrpSpPr>
        <p:grpSpPr>
          <a:xfrm>
            <a:off x="4095236" y="976327"/>
            <a:ext cx="4155090" cy="4905346"/>
            <a:chOff x="832911" y="1130108"/>
            <a:chExt cx="4470400" cy="49053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A78CEC-DFA0-5842-8F1F-8C9265A5B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911" y="1717454"/>
              <a:ext cx="4470400" cy="4318000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45C90C7-61B8-544B-81BA-A24603521C25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860111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Practice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35B6B547-2D62-8845-AA1B-0C57BAD01645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Implement ML and deep learning models using python libraries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endParaRPr lang="en-US" sz="2300" dirty="0"/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300" dirty="0"/>
                <a:t>Using free online tools and resources for data science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81ECAA-3333-BE43-AB4B-D50EF2A60956}"/>
              </a:ext>
            </a:extLst>
          </p:cNvPr>
          <p:cNvGrpSpPr/>
          <p:nvPr/>
        </p:nvGrpSpPr>
        <p:grpSpPr>
          <a:xfrm>
            <a:off x="8113059" y="983807"/>
            <a:ext cx="4036773" cy="4905346"/>
            <a:chOff x="731529" y="1130108"/>
            <a:chExt cx="4470400" cy="49053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45A86E-61BC-F240-A5BC-8F61CE70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9" y="1717453"/>
              <a:ext cx="4470400" cy="4318000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F67AF69A-72C3-7343-AECB-D3DE4F5246D6}"/>
                </a:ext>
              </a:extLst>
            </p:cNvPr>
            <p:cNvSpPr txBox="1">
              <a:spLocks/>
            </p:cNvSpPr>
            <p:nvPr/>
          </p:nvSpPr>
          <p:spPr>
            <a:xfrm>
              <a:off x="2069368" y="1130108"/>
              <a:ext cx="1530359" cy="767276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Impact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BB3181A1-6926-3F47-A4D0-60DF09118C8A}"/>
                </a:ext>
              </a:extLst>
            </p:cNvPr>
            <p:cNvSpPr txBox="1">
              <a:spLocks/>
            </p:cNvSpPr>
            <p:nvPr/>
          </p:nvSpPr>
          <p:spPr>
            <a:xfrm>
              <a:off x="1020554" y="2043686"/>
              <a:ext cx="3806089" cy="3991768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Solving real-life problems using DS</a:t>
              </a:r>
            </a:p>
            <a:p>
              <a:pPr marL="457200" indent="-457200">
                <a:spcAft>
                  <a:spcPts val="600"/>
                </a:spcAft>
                <a:buFont typeface="+mj-lt"/>
                <a:buAutoNum type="arabicPeriod"/>
              </a:pPr>
              <a:r>
                <a:rPr lang="en-US" sz="2200" dirty="0"/>
                <a:t>Evaluating the social impact of 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32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2F60372-F513-B843-9D8C-ABECE69C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60" y="3749280"/>
            <a:ext cx="5507036" cy="14951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9D19F38-6BFF-D947-A1FC-2E7A6DCD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7" y="2200599"/>
            <a:ext cx="5227024" cy="26616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367704-4BB1-0C4E-A7D6-7B403D3B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22" y="523337"/>
            <a:ext cx="5227024" cy="12963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B2ED4-5C05-5A41-8985-E8A6440E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172" y="64123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BB38B0-F77F-364E-90B9-C369326FBD1A}"/>
              </a:ext>
            </a:extLst>
          </p:cNvPr>
          <p:cNvGrpSpPr/>
          <p:nvPr/>
        </p:nvGrpSpPr>
        <p:grpSpPr>
          <a:xfrm>
            <a:off x="670229" y="132803"/>
            <a:ext cx="3315111" cy="1325013"/>
            <a:chOff x="566057" y="121228"/>
            <a:chExt cx="3315111" cy="17762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6F9E52-5697-B742-ADDC-887DD3A4C269}"/>
                </a:ext>
              </a:extLst>
            </p:cNvPr>
            <p:cNvSpPr txBox="1"/>
            <p:nvPr/>
          </p:nvSpPr>
          <p:spPr>
            <a:xfrm>
              <a:off x="566057" y="121228"/>
              <a:ext cx="2569934" cy="618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1-2: Data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A1F66B-4168-2541-B217-6AE619C23191}"/>
                </a:ext>
              </a:extLst>
            </p:cNvPr>
            <p:cNvSpPr txBox="1"/>
            <p:nvPr/>
          </p:nvSpPr>
          <p:spPr>
            <a:xfrm>
              <a:off x="729343" y="948542"/>
              <a:ext cx="3151825" cy="94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Data Formats + Web Scraping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Pandas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65EDEF-FC3D-C24C-A932-6ABAA25EDC1E}"/>
              </a:ext>
            </a:extLst>
          </p:cNvPr>
          <p:cNvGrpSpPr/>
          <p:nvPr/>
        </p:nvGrpSpPr>
        <p:grpSpPr>
          <a:xfrm>
            <a:off x="474737" y="1817501"/>
            <a:ext cx="4966727" cy="2832564"/>
            <a:chOff x="6281057" y="121227"/>
            <a:chExt cx="4966727" cy="28325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5AE9C-5F5F-9541-940F-13FECB6D8D6B}"/>
                </a:ext>
              </a:extLst>
            </p:cNvPr>
            <p:cNvSpPr txBox="1"/>
            <p:nvPr/>
          </p:nvSpPr>
          <p:spPr>
            <a:xfrm>
              <a:off x="6281057" y="121227"/>
              <a:ext cx="3475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</a:t>
              </a:r>
              <a:r>
                <a:rPr lang="en-US" sz="2400" b="1" dirty="0">
                  <a:latin typeface="Noteworthy Light" panose="02000400000000000000" pitchFamily="2" charset="77"/>
                  <a:ea typeface="Noteworthy Light" panose="02000400000000000000" pitchFamily="2" charset="77"/>
                </a:rPr>
                <a:t> </a:t>
              </a:r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3-5:</a:t>
              </a:r>
              <a:r>
                <a:rPr lang="en-US" sz="2400" b="1" dirty="0">
                  <a:latin typeface="Noteworthy Light" panose="02000400000000000000" pitchFamily="2" charset="77"/>
                  <a:ea typeface="Noteworthy Light" panose="02000400000000000000" pitchFamily="2" charset="77"/>
                </a:rPr>
                <a:t> </a:t>
              </a:r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Regression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438102-A545-C546-9E9B-EFEAB144837E}"/>
                </a:ext>
              </a:extLst>
            </p:cNvPr>
            <p:cNvSpPr txBox="1"/>
            <p:nvPr/>
          </p:nvSpPr>
          <p:spPr>
            <a:xfrm>
              <a:off x="6568298" y="707022"/>
              <a:ext cx="4679486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Karla" pitchFamily="2" charset="0"/>
                  <a:ea typeface="Noteworthy Light" panose="02000400000000000000" pitchFamily="2" charset="77"/>
                </a:rPr>
                <a:t>kNN</a:t>
              </a:r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Linear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 and Poly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Model Selection and Cross Validations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Inference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Bootstrap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Ridge and Lasso Regularization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D7F2BA-A502-D847-BBC4-0F840AF2B52E}"/>
              </a:ext>
            </a:extLst>
          </p:cNvPr>
          <p:cNvGrpSpPr/>
          <p:nvPr/>
        </p:nvGrpSpPr>
        <p:grpSpPr>
          <a:xfrm>
            <a:off x="434687" y="4844569"/>
            <a:ext cx="3882794" cy="1957418"/>
            <a:chOff x="239510" y="2795021"/>
            <a:chExt cx="3882794" cy="19574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CC6D12-F790-364E-8204-C741ED79813B}"/>
                </a:ext>
              </a:extLst>
            </p:cNvPr>
            <p:cNvSpPr txBox="1"/>
            <p:nvPr/>
          </p:nvSpPr>
          <p:spPr>
            <a:xfrm>
              <a:off x="239510" y="2795021"/>
              <a:ext cx="3882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6-7: Classification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294C38-B202-6343-A256-A90C40A97C6F}"/>
                </a:ext>
              </a:extLst>
            </p:cNvPr>
            <p:cNvSpPr txBox="1"/>
            <p:nvPr/>
          </p:nvSpPr>
          <p:spPr>
            <a:xfrm>
              <a:off x="586785" y="3429000"/>
              <a:ext cx="31983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Karla" pitchFamily="2" charset="0"/>
                  <a:ea typeface="Noteworthy Light" panose="02000400000000000000" pitchFamily="2" charset="77"/>
                </a:rPr>
                <a:t>kNN</a:t>
              </a:r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 Classification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Logistic Regression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Multi-class Classification</a:t>
              </a:r>
            </a:p>
            <a:p>
              <a:endParaRPr lang="en-US" sz="2000" dirty="0">
                <a:latin typeface="Karla" pitchFamily="2" charset="0"/>
                <a:ea typeface="Noteworthy Light" panose="02000400000000000000" pitchFamily="2" charset="77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7BF64B-A122-5D45-BC43-C5877C9ECEDD}"/>
              </a:ext>
            </a:extLst>
          </p:cNvPr>
          <p:cNvGrpSpPr/>
          <p:nvPr/>
        </p:nvGrpSpPr>
        <p:grpSpPr>
          <a:xfrm>
            <a:off x="6208472" y="1344640"/>
            <a:ext cx="5507036" cy="1981405"/>
            <a:chOff x="6291760" y="1770595"/>
            <a:chExt cx="5507036" cy="19814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AC80FD9-B0CE-D149-93DE-F761A316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1760" y="2168003"/>
              <a:ext cx="5507036" cy="1583997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D5C2E7-43A1-6247-A413-EF2CB004ABE3}"/>
                </a:ext>
              </a:extLst>
            </p:cNvPr>
            <p:cNvGrpSpPr/>
            <p:nvPr/>
          </p:nvGrpSpPr>
          <p:grpSpPr>
            <a:xfrm>
              <a:off x="6634189" y="1770595"/>
              <a:ext cx="2776722" cy="1883453"/>
              <a:chOff x="6430157" y="4212526"/>
              <a:chExt cx="2776722" cy="18834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2EFF94-AC61-604E-83F4-8426E1BBC432}"/>
                  </a:ext>
                </a:extLst>
              </p:cNvPr>
              <p:cNvSpPr txBox="1"/>
              <p:nvPr/>
            </p:nvSpPr>
            <p:spPr>
              <a:xfrm>
                <a:off x="6757817" y="4772540"/>
                <a:ext cx="231826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Decision Trees</a:t>
                </a:r>
              </a:p>
              <a:p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Bagging </a:t>
                </a:r>
                <a:b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</a:br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Random Forest </a:t>
                </a:r>
                <a:b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</a:br>
                <a:r>
                  <a:rPr lang="en-US" sz="2000" dirty="0">
                    <a:latin typeface="Karla" pitchFamily="2" charset="0"/>
                    <a:ea typeface="Noteworthy Light" panose="02000400000000000000" pitchFamily="2" charset="77"/>
                  </a:rPr>
                  <a:t>Boosting Methods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020BA-78F4-3A44-B280-0EC669D13E04}"/>
                  </a:ext>
                </a:extLst>
              </p:cNvPr>
              <p:cNvSpPr txBox="1"/>
              <p:nvPr/>
            </p:nvSpPr>
            <p:spPr>
              <a:xfrm>
                <a:off x="6430157" y="4212526"/>
                <a:ext cx="27767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  <a:ea typeface="Noteworthy Light" panose="02000400000000000000" pitchFamily="2" charset="77"/>
                  </a:rPr>
                  <a:t>Weeks 9-10: Trees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D578D4-DAF5-2245-AFCC-040560EDBFDD}"/>
              </a:ext>
            </a:extLst>
          </p:cNvPr>
          <p:cNvGrpSpPr/>
          <p:nvPr/>
        </p:nvGrpSpPr>
        <p:grpSpPr>
          <a:xfrm>
            <a:off x="6530291" y="3312006"/>
            <a:ext cx="4458272" cy="1874038"/>
            <a:chOff x="6248204" y="4124863"/>
            <a:chExt cx="4458272" cy="193174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CD00CE-65BC-984B-B57F-9BC9EDB9BF72}"/>
                </a:ext>
              </a:extLst>
            </p:cNvPr>
            <p:cNvSpPr txBox="1"/>
            <p:nvPr/>
          </p:nvSpPr>
          <p:spPr>
            <a:xfrm>
              <a:off x="6727056" y="4692418"/>
              <a:ext cx="3666388" cy="1364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Multi-Layer Perceptron 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Architecture of NN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Fitting NN, backprop and SGD</a:t>
              </a:r>
            </a:p>
            <a:p>
              <a:r>
                <a:rPr lang="en-US" sz="2000" dirty="0">
                  <a:latin typeface="Karla" pitchFamily="2" charset="0"/>
                  <a:ea typeface="Noteworthy Light" panose="02000400000000000000" pitchFamily="2" charset="77"/>
                </a:rPr>
                <a:t>Regularization of NN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E302DE-5A0F-B04D-BDD7-EE7915E1314F}"/>
                </a:ext>
              </a:extLst>
            </p:cNvPr>
            <p:cNvSpPr txBox="1"/>
            <p:nvPr/>
          </p:nvSpPr>
          <p:spPr>
            <a:xfrm>
              <a:off x="6248204" y="4124863"/>
              <a:ext cx="44582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11-12: Neural Networks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24226F3-391B-134F-AB97-D5EFE94D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7" y="5251301"/>
            <a:ext cx="5227024" cy="129633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62D45-1758-3848-9B15-5C0E7F859CDF}"/>
              </a:ext>
            </a:extLst>
          </p:cNvPr>
          <p:cNvGrpSpPr/>
          <p:nvPr/>
        </p:nvGrpSpPr>
        <p:grpSpPr>
          <a:xfrm>
            <a:off x="6291760" y="5292827"/>
            <a:ext cx="5507036" cy="1379204"/>
            <a:chOff x="6414888" y="74157"/>
            <a:chExt cx="5507036" cy="1379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B53E2-B1D1-1241-887A-53A0048DBAF5}"/>
                </a:ext>
              </a:extLst>
            </p:cNvPr>
            <p:cNvSpPr txBox="1"/>
            <p:nvPr/>
          </p:nvSpPr>
          <p:spPr>
            <a:xfrm>
              <a:off x="6514238" y="74157"/>
              <a:ext cx="1935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13-14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118A0B-B162-8844-A2E8-DDD4EB0F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888" y="511817"/>
              <a:ext cx="5507036" cy="94154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091D13-7066-C546-A721-DD471AB14B29}"/>
                </a:ext>
              </a:extLst>
            </p:cNvPr>
            <p:cNvSpPr txBox="1"/>
            <p:nvPr/>
          </p:nvSpPr>
          <p:spPr>
            <a:xfrm>
              <a:off x="6816142" y="626632"/>
              <a:ext cx="22140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Ethics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Model Interpretation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99A48A-2BB9-6A46-B404-C5C6A55E667F}"/>
              </a:ext>
            </a:extLst>
          </p:cNvPr>
          <p:cNvGrpSpPr/>
          <p:nvPr/>
        </p:nvGrpSpPr>
        <p:grpSpPr>
          <a:xfrm>
            <a:off x="6208472" y="-16510"/>
            <a:ext cx="5507036" cy="1379204"/>
            <a:chOff x="6414888" y="74157"/>
            <a:chExt cx="5507036" cy="137920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405774F-E2A1-C248-A386-524BB6643B11}"/>
                </a:ext>
              </a:extLst>
            </p:cNvPr>
            <p:cNvSpPr txBox="1"/>
            <p:nvPr/>
          </p:nvSpPr>
          <p:spPr>
            <a:xfrm>
              <a:off x="6514238" y="74157"/>
              <a:ext cx="2278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  <a:ea typeface="Noteworthy Light" panose="02000400000000000000" pitchFamily="2" charset="77"/>
                </a:rPr>
                <a:t>Weeks 8: Data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75F1D9-7E5C-514F-9D1E-9BD917D8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888" y="511817"/>
              <a:ext cx="5507036" cy="94154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613231-E932-9044-B148-F9DAFA5100C5}"/>
                </a:ext>
              </a:extLst>
            </p:cNvPr>
            <p:cNvSpPr txBox="1"/>
            <p:nvPr/>
          </p:nvSpPr>
          <p:spPr>
            <a:xfrm>
              <a:off x="6816142" y="626632"/>
              <a:ext cx="18389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Data Imputation</a:t>
              </a:r>
            </a:p>
            <a:p>
              <a:r>
                <a:rPr lang="en-US" sz="2000" spc="-150" dirty="0">
                  <a:latin typeface="Karla" pitchFamily="2" charset="0"/>
                  <a:ea typeface="Noteworthy Light" panose="02000400000000000000" pitchFamily="2" charset="77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991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D1663-6964-6642-AD18-006193FF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9" y="1457182"/>
            <a:ext cx="5743378" cy="4983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51B39-55F9-3D44-8AD6-9B1C0354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00" y="1364516"/>
            <a:ext cx="5743378" cy="4983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246" y="912581"/>
            <a:ext cx="3269438" cy="767276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CS109B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721768"/>
            <a:ext cx="4838043" cy="5588167"/>
          </a:xfrm>
        </p:spPr>
        <p:txBody>
          <a:bodyPr/>
          <a:lstStyle/>
          <a:p>
            <a:r>
              <a:rPr lang="en-US" dirty="0"/>
              <a:t>A. Neural Networks: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 </a:t>
            </a:r>
          </a:p>
          <a:p>
            <a:pPr>
              <a:spcAft>
                <a:spcPts val="1200"/>
              </a:spcAft>
            </a:pPr>
            <a:r>
              <a:rPr lang="en-US" dirty="0"/>
              <a:t>B. Unsupervised Clustering</a:t>
            </a:r>
          </a:p>
          <a:p>
            <a:pPr>
              <a:spcAft>
                <a:spcPts val="1200"/>
              </a:spcAft>
            </a:pPr>
            <a:r>
              <a:rPr lang="en-US" dirty="0"/>
              <a:t>C. Piecewise Linear Regression</a:t>
            </a:r>
          </a:p>
          <a:p>
            <a:pPr>
              <a:spcAft>
                <a:spcPts val="1200"/>
              </a:spcAft>
            </a:pPr>
            <a:r>
              <a:rPr lang="en-US" dirty="0"/>
              <a:t>D. Bayesian Modeling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89226-4ABD-164C-B2CD-9295129AC63D}"/>
              </a:ext>
            </a:extLst>
          </p:cNvPr>
          <p:cNvSpPr txBox="1">
            <a:spLocks/>
          </p:cNvSpPr>
          <p:nvPr/>
        </p:nvSpPr>
        <p:spPr>
          <a:xfrm>
            <a:off x="7264012" y="820506"/>
            <a:ext cx="2220952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AC295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5C2FB1-5D1C-D34E-86DC-2D5EFBEE08FA}"/>
              </a:ext>
            </a:extLst>
          </p:cNvPr>
          <p:cNvSpPr txBox="1">
            <a:spLocks/>
          </p:cNvSpPr>
          <p:nvPr/>
        </p:nvSpPr>
        <p:spPr>
          <a:xfrm>
            <a:off x="7065943" y="1721768"/>
            <a:ext cx="4838043" cy="55881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A. Productions Data Science, from notebooks to the cloud</a:t>
            </a:r>
          </a:p>
          <a:p>
            <a:pPr>
              <a:spcAft>
                <a:spcPts val="600"/>
              </a:spcAft>
            </a:pPr>
            <a:r>
              <a:rPr lang="en-US" dirty="0"/>
              <a:t>B. Big models, transfer learning and architecture learning </a:t>
            </a:r>
          </a:p>
          <a:p>
            <a:pPr>
              <a:spcAft>
                <a:spcPts val="600"/>
              </a:spcAft>
            </a:pPr>
            <a:r>
              <a:rPr lang="en-US" dirty="0"/>
              <a:t>C. Visualization tools for interpreting models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A73598-54AA-EE40-ADE1-DC0CD891D8B5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After CS109A</a:t>
            </a:r>
          </a:p>
        </p:txBody>
      </p:sp>
    </p:spTree>
    <p:extLst>
      <p:ext uri="{BB962C8B-B14F-4D97-AF65-F5344CB8AC3E}">
        <p14:creationId xmlns:p14="http://schemas.microsoft.com/office/powerpoint/2010/main" val="203987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 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44" y="4616927"/>
            <a:ext cx="3454285" cy="202454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sz="2400" b="1" dirty="0" err="1"/>
              <a:t>Pavlos</a:t>
            </a:r>
            <a:r>
              <a:rPr lang="en-US" sz="2400" b="1" dirty="0"/>
              <a:t> </a:t>
            </a:r>
            <a:r>
              <a:rPr lang="en-US" sz="2400" b="1" dirty="0" err="1"/>
              <a:t>Protopapas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/>
              <a:t>Scientific director</a:t>
            </a:r>
            <a:br>
              <a:rPr lang="en-US" sz="2400" dirty="0"/>
            </a:br>
            <a:r>
              <a:rPr lang="en-US" sz="2400" dirty="0"/>
              <a:t>Institute of Applied Computational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6" y="1522134"/>
            <a:ext cx="2431473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85137-106A-C040-836B-D1AF28C9F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r="10423"/>
          <a:stretch/>
        </p:blipFill>
        <p:spPr>
          <a:xfrm>
            <a:off x="4846320" y="1522134"/>
            <a:ext cx="2377440" cy="297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70E02-C4DD-D448-865A-F572BA00B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7" t="1089" r="8334" b="-1089"/>
          <a:stretch/>
        </p:blipFill>
        <p:spPr>
          <a:xfrm>
            <a:off x="8743168" y="1522134"/>
            <a:ext cx="2377440" cy="297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017040-9E1B-F344-9EA1-219F3E51388D}"/>
              </a:ext>
            </a:extLst>
          </p:cNvPr>
          <p:cNvSpPr txBox="1">
            <a:spLocks/>
          </p:cNvSpPr>
          <p:nvPr/>
        </p:nvSpPr>
        <p:spPr>
          <a:xfrm>
            <a:off x="4307897" y="4616927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Kevin Rader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Senior preceptor in Statistics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FF2D51-A256-2141-A9DC-E76B399BD1EA}"/>
              </a:ext>
            </a:extLst>
          </p:cNvPr>
          <p:cNvSpPr txBox="1">
            <a:spLocks/>
          </p:cNvSpPr>
          <p:nvPr/>
        </p:nvSpPr>
        <p:spPr>
          <a:xfrm>
            <a:off x="8192439" y="4616927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Chris Tanner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Lecturer at Institute of Applied Computational Science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57C88A-0307-C044-BB45-C02C6BBDC206}"/>
                  </a:ext>
                </a:extLst>
              </p14:cNvPr>
              <p14:cNvContentPartPr/>
              <p14:nvPr/>
            </p14:nvContentPartPr>
            <p14:xfrm>
              <a:off x="9198720" y="113364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57C88A-0307-C044-BB45-C02C6BBDC2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89360" y="1124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797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43" y="4153464"/>
            <a:ext cx="3454285" cy="2024542"/>
          </a:xfrm>
        </p:spPr>
        <p:txBody>
          <a:bodyPr/>
          <a:lstStyle/>
          <a:p>
            <a:pPr algn="ctr">
              <a:spcAft>
                <a:spcPts val="1200"/>
              </a:spcAft>
            </a:pPr>
            <a:r>
              <a:rPr lang="en-US" sz="2400" b="1" dirty="0"/>
              <a:t>Eleni </a:t>
            </a:r>
            <a:r>
              <a:rPr lang="en-US" sz="2400" b="1" dirty="0" err="1"/>
              <a:t>Kaxiras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Supportive Instructor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Assistant Director for Data Science and Computation at SEAS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017040-9E1B-F344-9EA1-219F3E51388D}"/>
              </a:ext>
            </a:extLst>
          </p:cNvPr>
          <p:cNvSpPr txBox="1">
            <a:spLocks/>
          </p:cNvSpPr>
          <p:nvPr/>
        </p:nvSpPr>
        <p:spPr>
          <a:xfrm>
            <a:off x="4307896" y="4071500"/>
            <a:ext cx="3454285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 err="1"/>
              <a:t>Marios</a:t>
            </a:r>
            <a:r>
              <a:rPr lang="en-US" sz="2400" b="1" dirty="0"/>
              <a:t> </a:t>
            </a:r>
            <a:r>
              <a:rPr lang="en-US" sz="2400" b="1" dirty="0" err="1"/>
              <a:t>Mattheakis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Section Leader</a:t>
            </a:r>
          </a:p>
          <a:p>
            <a:pPr algn="ctr">
              <a:spcAft>
                <a:spcPts val="1200"/>
              </a:spcAft>
            </a:pPr>
            <a:r>
              <a:rPr lang="en-US" sz="2400" dirty="0"/>
              <a:t>Post-doctoral Fellow</a:t>
            </a:r>
            <a:br>
              <a:rPr lang="en-US" sz="2400" dirty="0"/>
            </a:br>
            <a:r>
              <a:rPr lang="en-US" sz="2400" dirty="0"/>
              <a:t>IACS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FF2D51-A256-2141-A9DC-E76B399BD1EA}"/>
              </a:ext>
            </a:extLst>
          </p:cNvPr>
          <p:cNvSpPr txBox="1">
            <a:spLocks/>
          </p:cNvSpPr>
          <p:nvPr/>
        </p:nvSpPr>
        <p:spPr>
          <a:xfrm>
            <a:off x="8061749" y="4071500"/>
            <a:ext cx="3796361" cy="20245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400" b="1" dirty="0"/>
              <a:t>Chris </a:t>
            </a:r>
            <a:r>
              <a:rPr lang="en-US" sz="2400" b="1" dirty="0" err="1"/>
              <a:t>Gumb</a:t>
            </a:r>
            <a:endParaRPr lang="en-US" sz="2400" b="1" dirty="0"/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Head TF</a:t>
            </a:r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Graduate student of Data Science at Harvard Extension School</a:t>
            </a:r>
            <a:endParaRPr lang="en-US" sz="2400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7E279D8-C2AF-1741-9649-B1FDBC4FD4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5D30E404-47BE-C042-9BBE-FAB279996F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48833" y="781833"/>
            <a:ext cx="2951967" cy="29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20B091-586F-B349-98AA-9B8E5BA6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6" t="1140" r="10908" b="3509"/>
          <a:stretch/>
        </p:blipFill>
        <p:spPr>
          <a:xfrm>
            <a:off x="1188720" y="1005839"/>
            <a:ext cx="2432304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83643B-E8F2-E641-BB5E-3A7C1251D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2" t="4838" r="7762" b="28494"/>
          <a:stretch/>
        </p:blipFill>
        <p:spPr>
          <a:xfrm>
            <a:off x="4818887" y="983807"/>
            <a:ext cx="2432304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11FE1D-AFE1-6743-BD0B-CA41EFF88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4" t="7883" r="25716" b="13063"/>
          <a:stretch/>
        </p:blipFill>
        <p:spPr>
          <a:xfrm>
            <a:off x="8621245" y="1005839"/>
            <a:ext cx="243230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89838" y="3026265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5052F6-6A45-6746-9D27-738FF366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Teaching Fellows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1974E-3DF8-C24A-93BF-EF737237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89" y="961227"/>
            <a:ext cx="8320022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2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BE6-7B47-D547-AB80-C6056E3F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7743E-588C-8044-9E47-5A8615EA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1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Lectures</a:t>
            </a:r>
            <a:r>
              <a:rPr lang="en-US" sz="3100" dirty="0"/>
              <a:t>,  Advanced Sections, Sections and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600" dirty="0"/>
              <a:t>During lecture will cover the material which you will need to complete the homework, and to survive the rest of your life in CS109A. </a:t>
            </a:r>
            <a:r>
              <a:rPr lang="en-US" sz="2600" i="1" dirty="0"/>
              <a:t> </a:t>
            </a:r>
            <a:endParaRPr lang="en-US" sz="2600" dirty="0"/>
          </a:p>
          <a:p>
            <a:r>
              <a:rPr lang="en-US" sz="2600" dirty="0"/>
              <a:t>We will use a mix of notes and exercises via </a:t>
            </a:r>
            <a:r>
              <a:rPr lang="en-US" sz="2600" dirty="0" err="1"/>
              <a:t>edstem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 notes and associated notebooks will be posted before lecture on GitHub and on </a:t>
            </a:r>
            <a:r>
              <a:rPr lang="en-US" sz="2600" dirty="0" err="1"/>
              <a:t>edstem</a:t>
            </a:r>
            <a:r>
              <a:rPr lang="en-US" sz="26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Lectures will be video taped (and live streamed) and posted approximately within 24 hours on web page.</a:t>
            </a:r>
          </a:p>
          <a:p>
            <a:endParaRPr lang="en-US" sz="2600" dirty="0"/>
          </a:p>
          <a:p>
            <a:r>
              <a:rPr lang="en-US" sz="2600" dirty="0"/>
              <a:t>We will have two ‘shows’ ,  morning and matinee (A, B)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A: Morning Mon/Wed/Fri 9:00-10:15am @Zoom</a:t>
            </a:r>
          </a:p>
          <a:p>
            <a:r>
              <a:rPr lang="en-US" sz="2600" dirty="0">
                <a:solidFill>
                  <a:srgbClr val="C00000"/>
                </a:solidFill>
              </a:rPr>
              <a:t>B: Matinee Mon/Wed/Fri 3:00-4:15pm @Zoom </a:t>
            </a:r>
          </a:p>
          <a:p>
            <a:r>
              <a:rPr lang="en-US" sz="2600" dirty="0">
                <a:solidFill>
                  <a:srgbClr val="C00000"/>
                </a:solidFill>
              </a:rPr>
              <a:t> 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6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616C80-9D62-174F-B8EB-CDA801D3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2" y="194649"/>
            <a:ext cx="2702164" cy="211114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Lecture format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99895-7780-BB42-B441-94CFF43C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DA87B-D671-E949-966B-4535ED27BF86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22775E20-57A5-0D4D-B0DB-1F9896318DBA}"/>
              </a:ext>
            </a:extLst>
          </p:cNvPr>
          <p:cNvSpPr/>
          <p:nvPr/>
        </p:nvSpPr>
        <p:spPr>
          <a:xfrm rot="5400000">
            <a:off x="8184776" y="3083112"/>
            <a:ext cx="576360" cy="4731120"/>
          </a:xfrm>
          <a:prstGeom prst="rect">
            <a:avLst/>
          </a:prstGeom>
          <a:solidFill>
            <a:schemeClr val="accent4">
              <a:lumMod val="40000"/>
              <a:lumOff val="60000"/>
              <a:alpha val="6902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7D9FCB2-7A74-AD4F-AC0F-6C126EFAEF85}"/>
              </a:ext>
            </a:extLst>
          </p:cNvPr>
          <p:cNvSpPr/>
          <p:nvPr/>
        </p:nvSpPr>
        <p:spPr>
          <a:xfrm rot="5400000">
            <a:off x="7797039" y="-1475911"/>
            <a:ext cx="1320514" cy="47242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4A345211-A26E-CD48-A952-BCD8F979CFC7}"/>
              </a:ext>
            </a:extLst>
          </p:cNvPr>
          <p:cNvSpPr/>
          <p:nvPr/>
        </p:nvSpPr>
        <p:spPr>
          <a:xfrm rot="5400000">
            <a:off x="8060216" y="77472"/>
            <a:ext cx="805680" cy="4724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7C83D415-8F4B-8A44-9D72-B553B509D0E2}"/>
              </a:ext>
            </a:extLst>
          </p:cNvPr>
          <p:cNvSpPr/>
          <p:nvPr/>
        </p:nvSpPr>
        <p:spPr>
          <a:xfrm>
            <a:off x="6218636" y="2231172"/>
            <a:ext cx="4465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Questions from asynchronous material, review of quiz and homework</a:t>
            </a:r>
            <a:endParaRPr lang="en-US" sz="1600" spc="-1" dirty="0"/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ECF6310B-B9DC-F745-AEB3-39384F3D9B4E}"/>
              </a:ext>
            </a:extLst>
          </p:cNvPr>
          <p:cNvSpPr/>
          <p:nvPr/>
        </p:nvSpPr>
        <p:spPr>
          <a:xfrm rot="5400000">
            <a:off x="7913241" y="1034352"/>
            <a:ext cx="1097641" cy="4732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A31DFCCC-FAEB-D342-A02A-EA5934936BD8}"/>
              </a:ext>
            </a:extLst>
          </p:cNvPr>
          <p:cNvSpPr/>
          <p:nvPr/>
        </p:nvSpPr>
        <p:spPr>
          <a:xfrm rot="5400000">
            <a:off x="7995865" y="2467783"/>
            <a:ext cx="954901" cy="4732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D8E43DCB-4EC3-F447-A4EC-D9CAAADC2A08}"/>
              </a:ext>
            </a:extLst>
          </p:cNvPr>
          <p:cNvSpPr/>
          <p:nvPr/>
        </p:nvSpPr>
        <p:spPr>
          <a:xfrm>
            <a:off x="6161036" y="4592052"/>
            <a:ext cx="4534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Hands-on exercises in breakout rooms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58E1E724-BA2B-E64B-8290-37613050DF69}"/>
              </a:ext>
            </a:extLst>
          </p:cNvPr>
          <p:cNvSpPr/>
          <p:nvPr/>
        </p:nvSpPr>
        <p:spPr>
          <a:xfrm rot="5400000">
            <a:off x="8264156" y="1780455"/>
            <a:ext cx="407160" cy="4745160"/>
          </a:xfrm>
          <a:prstGeom prst="rect">
            <a:avLst/>
          </a:prstGeom>
          <a:solidFill>
            <a:srgbClr val="FF7E79">
              <a:alpha val="7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4" name="CustomShape 9">
            <a:extLst>
              <a:ext uri="{FF2B5EF4-FFF2-40B4-BE49-F238E27FC236}">
                <a16:creationId xmlns:a16="http://schemas.microsoft.com/office/drawing/2014/main" id="{D412FFB5-B719-F94F-823F-BA60207EC2F6}"/>
              </a:ext>
            </a:extLst>
          </p:cNvPr>
          <p:cNvSpPr/>
          <p:nvPr/>
        </p:nvSpPr>
        <p:spPr>
          <a:xfrm>
            <a:off x="6195497" y="5344171"/>
            <a:ext cx="3775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Discussion about the exercises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5" name="CustomShape 10">
            <a:extLst>
              <a:ext uri="{FF2B5EF4-FFF2-40B4-BE49-F238E27FC236}">
                <a16:creationId xmlns:a16="http://schemas.microsoft.com/office/drawing/2014/main" id="{AC48BFEC-FB93-2A40-AB57-46997A5FC385}"/>
              </a:ext>
            </a:extLst>
          </p:cNvPr>
          <p:cNvSpPr/>
          <p:nvPr/>
        </p:nvSpPr>
        <p:spPr>
          <a:xfrm rot="5400000">
            <a:off x="8265389" y="4116284"/>
            <a:ext cx="423053" cy="4723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0AAA58A3-B99B-8246-9B53-4DC305E407B2}"/>
              </a:ext>
            </a:extLst>
          </p:cNvPr>
          <p:cNvSpPr/>
          <p:nvPr/>
        </p:nvSpPr>
        <p:spPr>
          <a:xfrm>
            <a:off x="6194001" y="3255013"/>
            <a:ext cx="23932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Live Lecture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7952E4EA-69FE-C545-810B-9EBEFCE04A8D}"/>
              </a:ext>
            </a:extLst>
          </p:cNvPr>
          <p:cNvSpPr/>
          <p:nvPr/>
        </p:nvSpPr>
        <p:spPr>
          <a:xfrm>
            <a:off x="6209636" y="2842452"/>
            <a:ext cx="3985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8" name="CustomShape 14">
            <a:extLst>
              <a:ext uri="{FF2B5EF4-FFF2-40B4-BE49-F238E27FC236}">
                <a16:creationId xmlns:a16="http://schemas.microsoft.com/office/drawing/2014/main" id="{D53693DB-2CB6-3440-8A04-79ABB10B5036}"/>
              </a:ext>
            </a:extLst>
          </p:cNvPr>
          <p:cNvSpPr/>
          <p:nvPr/>
        </p:nvSpPr>
        <p:spPr>
          <a:xfrm>
            <a:off x="6218636" y="4022892"/>
            <a:ext cx="1214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Q&amp;A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D7FF64F9-0A6B-9545-95B5-758FA852AC68}"/>
              </a:ext>
            </a:extLst>
          </p:cNvPr>
          <p:cNvSpPr/>
          <p:nvPr/>
        </p:nvSpPr>
        <p:spPr>
          <a:xfrm>
            <a:off x="6194001" y="6267842"/>
            <a:ext cx="3640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Summary and conclusions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07E521DF-68F9-1347-8132-DF3743821B65}"/>
              </a:ext>
            </a:extLst>
          </p:cNvPr>
          <p:cNvSpPr/>
          <p:nvPr/>
        </p:nvSpPr>
        <p:spPr>
          <a:xfrm>
            <a:off x="2941556" y="3832092"/>
            <a:ext cx="1993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SYNCHRONOUS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1D1B6BEC-FE56-5C4C-803D-B7817D20DAE2}"/>
              </a:ext>
            </a:extLst>
          </p:cNvPr>
          <p:cNvSpPr/>
          <p:nvPr/>
        </p:nvSpPr>
        <p:spPr>
          <a:xfrm>
            <a:off x="2941556" y="711253"/>
            <a:ext cx="1993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venir Roman"/>
                <a:ea typeface="Noteworthy Light"/>
              </a:rPr>
              <a:t>ASYNCHRONOUS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CA3FB3E0-12F6-CA4A-94C8-897B46B5F069}"/>
              </a:ext>
            </a:extLst>
          </p:cNvPr>
          <p:cNvSpPr/>
          <p:nvPr/>
        </p:nvSpPr>
        <p:spPr>
          <a:xfrm>
            <a:off x="5164556" y="2106612"/>
            <a:ext cx="849960" cy="4432320"/>
          </a:xfrm>
          <a:prstGeom prst="leftBrace">
            <a:avLst>
              <a:gd name="adj1" fmla="val 46451"/>
              <a:gd name="adj2" fmla="val 46115"/>
            </a:avLst>
          </a:prstGeom>
          <a:noFill/>
          <a:ln w="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24">
            <a:extLst>
              <a:ext uri="{FF2B5EF4-FFF2-40B4-BE49-F238E27FC236}">
                <a16:creationId xmlns:a16="http://schemas.microsoft.com/office/drawing/2014/main" id="{34B748E6-DFBB-534C-86AE-2019897D6018}"/>
              </a:ext>
            </a:extLst>
          </p:cNvPr>
          <p:cNvSpPr/>
          <p:nvPr/>
        </p:nvSpPr>
        <p:spPr>
          <a:xfrm>
            <a:off x="5105610" y="244283"/>
            <a:ext cx="849960" cy="1302203"/>
          </a:xfrm>
          <a:prstGeom prst="leftBrace">
            <a:avLst>
              <a:gd name="adj1" fmla="val 46451"/>
              <a:gd name="adj2" fmla="val 46115"/>
            </a:avLst>
          </a:prstGeom>
          <a:noFill/>
          <a:ln w="54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20">
            <a:extLst>
              <a:ext uri="{FF2B5EF4-FFF2-40B4-BE49-F238E27FC236}">
                <a16:creationId xmlns:a16="http://schemas.microsoft.com/office/drawing/2014/main" id="{441E7C01-F1A0-224D-9483-B39005014B0D}"/>
              </a:ext>
            </a:extLst>
          </p:cNvPr>
          <p:cNvSpPr/>
          <p:nvPr/>
        </p:nvSpPr>
        <p:spPr>
          <a:xfrm>
            <a:off x="6145549" y="340813"/>
            <a:ext cx="4827600" cy="107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Quiz  </a:t>
            </a:r>
            <a:endParaRPr lang="en-US" sz="16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Finish exercises from </a:t>
            </a:r>
            <a:r>
              <a:rPr lang="en-US" sz="1600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/>
                <a:ea typeface="Noteworthy Light"/>
              </a:rPr>
              <a:t>previous lecture</a:t>
            </a:r>
            <a:endParaRPr lang="en-US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  <a:p>
            <a:pPr marL="171360" indent="-171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Reading or Video Watching for </a:t>
            </a:r>
            <a:r>
              <a:rPr lang="en-US" sz="1600" b="0" strike="noStrike" spc="-1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/>
                <a:ea typeface="Noteworthy Light"/>
              </a:rPr>
              <a:t>next lecture</a:t>
            </a:r>
            <a:endParaRPr lang="en-US" sz="1600" b="0" strike="noStrike" spc="-1" dirty="0">
              <a:solidFill>
                <a:schemeClr val="tx1">
                  <a:lumMod val="95000"/>
                  <a:lumOff val="5000"/>
                </a:schemeClr>
              </a:solidFill>
              <a:latin typeface="Arial"/>
            </a:endParaRPr>
          </a:p>
        </p:txBody>
      </p:sp>
      <p:sp>
        <p:nvSpPr>
          <p:cNvPr id="25" name="CustomShape 16">
            <a:extLst>
              <a:ext uri="{FF2B5EF4-FFF2-40B4-BE49-F238E27FC236}">
                <a16:creationId xmlns:a16="http://schemas.microsoft.com/office/drawing/2014/main" id="{E8E504C6-E1F8-D047-933B-45314BB90530}"/>
              </a:ext>
            </a:extLst>
          </p:cNvPr>
          <p:cNvSpPr/>
          <p:nvPr/>
        </p:nvSpPr>
        <p:spPr>
          <a:xfrm>
            <a:off x="6608336" y="5834745"/>
            <a:ext cx="1007485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Repeat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6" name="CustomShape 16">
            <a:extLst>
              <a:ext uri="{FF2B5EF4-FFF2-40B4-BE49-F238E27FC236}">
                <a16:creationId xmlns:a16="http://schemas.microsoft.com/office/drawing/2014/main" id="{5D79F61C-FCCA-2B4B-816A-B2AE669CE99F}"/>
              </a:ext>
            </a:extLst>
          </p:cNvPr>
          <p:cNvSpPr/>
          <p:nvPr/>
        </p:nvSpPr>
        <p:spPr>
          <a:xfrm rot="5400000">
            <a:off x="8316340" y="5893469"/>
            <a:ext cx="646952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venir Roman"/>
                <a:ea typeface="Noteworthy Light"/>
              </a:rPr>
              <a:t>…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A4139C-7FA8-D043-969C-81026001D0E0}"/>
              </a:ext>
            </a:extLst>
          </p:cNvPr>
          <p:cNvSpPr txBox="1"/>
          <p:nvPr/>
        </p:nvSpPr>
        <p:spPr>
          <a:xfrm>
            <a:off x="239392" y="4342018"/>
            <a:ext cx="433134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“hands-on exercises” part will be longer during the Friday lecture as opposed to Mon/Wed.</a:t>
            </a:r>
          </a:p>
        </p:txBody>
      </p:sp>
    </p:spTree>
    <p:extLst>
      <p:ext uri="{BB962C8B-B14F-4D97-AF65-F5344CB8AC3E}">
        <p14:creationId xmlns:p14="http://schemas.microsoft.com/office/powerpoint/2010/main" val="46251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Advanced Sections, Sections </a:t>
            </a:r>
            <a:r>
              <a:rPr lang="en-US" sz="3100" dirty="0"/>
              <a:t>and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2400" dirty="0"/>
              <a:t>Lectures are supplemented by 1.25 hours sections led by teaching fellows. </a:t>
            </a:r>
          </a:p>
          <a:p>
            <a:pPr>
              <a:spcBef>
                <a:spcPts val="1224"/>
              </a:spcBef>
            </a:pPr>
            <a:r>
              <a:rPr lang="en-US" sz="2400" dirty="0"/>
              <a:t>There are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two types </a:t>
            </a:r>
            <a:r>
              <a:rPr lang="en-US" sz="2400" dirty="0"/>
              <a:t>of sections: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Standard Sections </a:t>
            </a:r>
            <a:r>
              <a:rPr lang="en-US" sz="2400" dirty="0"/>
              <a:t>will be a mix of review of material and practice problems similar to the homework. 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Friday 1:30-2:45 pm, and Mon 8:30-9:45 pm @zoom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460375" indent="-460375">
              <a:buFont typeface="Arial" panose="020B0604020202020204" pitchFamily="34" charset="0"/>
              <a:buChar char="•"/>
            </a:pPr>
            <a:r>
              <a:rPr lang="en-US" sz="2400" i="1" dirty="0"/>
              <a:t>Advanced Sections </a:t>
            </a:r>
            <a:r>
              <a:rPr lang="en-US" sz="2400" b="1" i="1" dirty="0"/>
              <a:t>(A-Sections) </a:t>
            </a:r>
            <a:r>
              <a:rPr lang="en-US" sz="2400" dirty="0"/>
              <a:t>will cover advanced topics like the mathematical underpinnings of the methods seen in lectures and labs. </a:t>
            </a:r>
          </a:p>
          <a:p>
            <a:r>
              <a:rPr lang="en-US" sz="2400" b="1" dirty="0"/>
              <a:t>	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Weds 12:01 pm - 1:15 pm @zoom.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A-sections are required for AC209 students.</a:t>
            </a:r>
          </a:p>
          <a:p>
            <a:endParaRPr lang="en-US" sz="24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/>
              <a:t>Note: Sections are not held every week. Consult the course calendar for exact dates.</a:t>
            </a:r>
            <a:endParaRPr lang="en-US" sz="2400" dirty="0">
              <a:solidFill>
                <a:srgbClr val="C00000"/>
              </a:solidFill>
            </a:endParaRP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b="1" dirty="0"/>
              <a:t>Advanced Sections</a:t>
            </a:r>
            <a:r>
              <a:rPr lang="en-US" sz="3100" dirty="0"/>
              <a:t>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400" b="1" dirty="0"/>
              <a:t>Topics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Linear Algebra and Hypothesis Testing: The Short Versions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Methods of regularization and their justifications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Generalized Linear Models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Mathematics of PCA 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Ensemble methods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dirty="0"/>
              <a:t>Stochastic Gradient Descent and solvers </a:t>
            </a:r>
          </a:p>
          <a:p>
            <a:pPr marL="1257270" lvl="1" indent="-514350">
              <a:buFont typeface="+mj-lt"/>
              <a:buAutoNum type="arabicPeriod"/>
            </a:pPr>
            <a:endParaRPr lang="en-US" sz="2000" b="1" dirty="0"/>
          </a:p>
          <a:p>
            <a:r>
              <a:rPr lang="en-US" sz="2200" b="1" dirty="0"/>
              <a:t>NOTE 1</a:t>
            </a:r>
            <a:r>
              <a:rPr lang="en-US" sz="2200" dirty="0"/>
              <a:t>:  The materials in the </a:t>
            </a:r>
            <a:r>
              <a:rPr lang="en-US" sz="2200" i="1" dirty="0"/>
              <a:t>Advanced Sections </a:t>
            </a:r>
            <a:r>
              <a:rPr lang="en-US" sz="2200" dirty="0"/>
              <a:t>are required for all AC 209A students. There will be one extra question in most homework for AC 209 students which will be based on the A-Section materials. </a:t>
            </a:r>
          </a:p>
          <a:p>
            <a:r>
              <a:rPr lang="en-US" sz="2200" b="1" dirty="0"/>
              <a:t>NOTE 2: </a:t>
            </a:r>
            <a:r>
              <a:rPr lang="en-US" sz="2200" dirty="0"/>
              <a:t>No additional quizzes for A-section.</a:t>
            </a:r>
          </a:p>
          <a:p>
            <a:r>
              <a:rPr lang="en-US" sz="2200" b="1" dirty="0"/>
              <a:t>NOTE 3: </a:t>
            </a:r>
            <a:r>
              <a:rPr lang="en-US" sz="2200" dirty="0"/>
              <a:t>A-sections and Friday’s regular section will be live streamed to everyone.</a:t>
            </a:r>
          </a:p>
          <a:p>
            <a:pPr lvl="1" indent="0">
              <a:buNone/>
            </a:pPr>
            <a:endParaRPr lang="en-US" sz="22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Office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5F31C-6414-DD47-9CD7-007BC776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42" y="1298353"/>
            <a:ext cx="6299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C117-1DDC-FC4B-8973-42D6AC97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114D7-A8F8-DD43-BFCD-D6CC26A5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8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Graded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9779BF-62D1-754D-BFCA-3B9F9FE3E7BE}"/>
              </a:ext>
            </a:extLst>
          </p:cNvPr>
          <p:cNvGrpSpPr/>
          <p:nvPr/>
        </p:nvGrpSpPr>
        <p:grpSpPr>
          <a:xfrm>
            <a:off x="-4173" y="992386"/>
            <a:ext cx="4081470" cy="3188199"/>
            <a:chOff x="5062530" y="1797160"/>
            <a:chExt cx="4081470" cy="3188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DA5B12-7A7D-5D4C-ADD1-DEC66CDF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49DF07-F5E6-A749-8D1B-FAE5329965F9}"/>
                </a:ext>
              </a:extLst>
            </p:cNvPr>
            <p:cNvSpPr/>
            <p:nvPr/>
          </p:nvSpPr>
          <p:spPr>
            <a:xfrm>
              <a:off x="5352848" y="1797160"/>
              <a:ext cx="25218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Homework: 63%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956AA0-A963-3846-ADAD-F5BB08609A29}"/>
                </a:ext>
              </a:extLst>
            </p:cNvPr>
            <p:cNvSpPr/>
            <p:nvPr/>
          </p:nvSpPr>
          <p:spPr>
            <a:xfrm>
              <a:off x="5387650" y="2522096"/>
              <a:ext cx="354340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Homework zero: 1%</a:t>
              </a:r>
            </a:p>
            <a:p>
              <a:r>
                <a:rPr lang="en-US" dirty="0">
                  <a:latin typeface="Karla" pitchFamily="2" charset="0"/>
                </a:rPr>
                <a:t>Individual Homework (2): 10% </a:t>
              </a:r>
            </a:p>
            <a:p>
              <a:r>
                <a:rPr lang="en-US" dirty="0">
                  <a:latin typeface="Karla" pitchFamily="2" charset="0"/>
                </a:rPr>
                <a:t>Paired Homework (6): 42%</a:t>
              </a:r>
            </a:p>
            <a:p>
              <a:endParaRPr lang="en-US" sz="2000" dirty="0">
                <a:latin typeface="Karla" pitchFamily="2" charset="0"/>
              </a:endParaRPr>
            </a:p>
            <a:p>
              <a:r>
                <a:rPr lang="en-US" dirty="0">
                  <a:latin typeface="Karla" pitchFamily="2" charset="0"/>
                </a:rPr>
                <a:t>HW4 and HW6 are the </a:t>
              </a:r>
              <a:r>
                <a:rPr lang="en-US" dirty="0" err="1">
                  <a:latin typeface="Karla" pitchFamily="2" charset="0"/>
                </a:rPr>
                <a:t>indiv</a:t>
              </a:r>
              <a:r>
                <a:rPr lang="en-US" dirty="0">
                  <a:latin typeface="Karla" pitchFamily="2" charset="0"/>
                </a:rPr>
                <a:t>. HW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79BAD7-A563-9542-B4F6-70F27E5E5FBE}"/>
              </a:ext>
            </a:extLst>
          </p:cNvPr>
          <p:cNvGrpSpPr/>
          <p:nvPr/>
        </p:nvGrpSpPr>
        <p:grpSpPr>
          <a:xfrm>
            <a:off x="8176599" y="964640"/>
            <a:ext cx="4081470" cy="3188199"/>
            <a:chOff x="5062530" y="1797160"/>
            <a:chExt cx="4081470" cy="31881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C3ACAA-01E6-6B4B-AFF8-D584D7B67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0F9B3D-038F-9945-BAC0-DA14B511EC2E}"/>
                </a:ext>
              </a:extLst>
            </p:cNvPr>
            <p:cNvSpPr/>
            <p:nvPr/>
          </p:nvSpPr>
          <p:spPr>
            <a:xfrm>
              <a:off x="5352848" y="1797160"/>
              <a:ext cx="1904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Quizzes: 6%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1DBAAF-472F-2541-96A3-AA8775F421D7}"/>
                </a:ext>
              </a:extLst>
            </p:cNvPr>
            <p:cNvSpPr/>
            <p:nvPr/>
          </p:nvSpPr>
          <p:spPr>
            <a:xfrm>
              <a:off x="5387649" y="2522096"/>
              <a:ext cx="348708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End of each lecture. </a:t>
              </a:r>
            </a:p>
            <a:p>
              <a:endParaRPr lang="en-US" dirty="0"/>
            </a:p>
            <a:p>
              <a:r>
                <a:rPr lang="en-US" dirty="0"/>
                <a:t>25% of the quizzes will be dropped from your grade.</a:t>
              </a:r>
            </a:p>
            <a:p>
              <a:r>
                <a:rPr lang="en-US" dirty="0"/>
                <a:t>All questions are weighted equally.</a:t>
              </a:r>
            </a:p>
            <a:p>
              <a:endParaRPr lang="en-US" dirty="0"/>
            </a:p>
            <a:p>
              <a:r>
                <a:rPr lang="en-US" dirty="0"/>
                <a:t>Due at the beginning of the next morning lecture.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4A11F-84C5-D447-97E1-936647888DCF}"/>
              </a:ext>
            </a:extLst>
          </p:cNvPr>
          <p:cNvGrpSpPr/>
          <p:nvPr/>
        </p:nvGrpSpPr>
        <p:grpSpPr>
          <a:xfrm>
            <a:off x="4152869" y="1001626"/>
            <a:ext cx="4081470" cy="3188199"/>
            <a:chOff x="5062530" y="1797160"/>
            <a:chExt cx="4081470" cy="31881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D7C7B6-CF96-1647-A05C-A868A6BB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75A91C-8B2E-2C4D-9358-184CFFDFC0C3}"/>
                </a:ext>
              </a:extLst>
            </p:cNvPr>
            <p:cNvSpPr/>
            <p:nvPr/>
          </p:nvSpPr>
          <p:spPr>
            <a:xfrm>
              <a:off x="5352848" y="1797160"/>
              <a:ext cx="21643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Exercises: 6%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DCDDF0-1E89-354F-AC1D-965FC77A86F8}"/>
                </a:ext>
              </a:extLst>
            </p:cNvPr>
            <p:cNvSpPr/>
            <p:nvPr/>
          </p:nvSpPr>
          <p:spPr>
            <a:xfrm>
              <a:off x="5387650" y="2522096"/>
              <a:ext cx="3485668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During lecture.</a:t>
              </a:r>
            </a:p>
            <a:p>
              <a:endParaRPr lang="en-US" dirty="0"/>
            </a:p>
            <a:p>
              <a:r>
                <a:rPr lang="en-US" dirty="0"/>
                <a:t>All questions are weighted equally.</a:t>
              </a:r>
            </a:p>
            <a:p>
              <a:endParaRPr lang="en-US" dirty="0"/>
            </a:p>
            <a:p>
              <a:r>
                <a:rPr lang="en-US" dirty="0"/>
                <a:t>Due at the beginning of the next morning lecture.</a:t>
              </a:r>
            </a:p>
            <a:p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C71E7E-7E48-C045-A4B7-87870F45590F}"/>
              </a:ext>
            </a:extLst>
          </p:cNvPr>
          <p:cNvGrpSpPr/>
          <p:nvPr/>
        </p:nvGrpSpPr>
        <p:grpSpPr>
          <a:xfrm>
            <a:off x="4055265" y="4411541"/>
            <a:ext cx="4081470" cy="1989259"/>
            <a:chOff x="5062530" y="1464071"/>
            <a:chExt cx="4081470" cy="35212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CE000D-0664-E04B-B4CB-C3E3EE32D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530" y="2310745"/>
              <a:ext cx="4081470" cy="26746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AD002D-059A-AC45-8141-5F0401371F12}"/>
                </a:ext>
              </a:extLst>
            </p:cNvPr>
            <p:cNvSpPr/>
            <p:nvPr/>
          </p:nvSpPr>
          <p:spPr>
            <a:xfrm>
              <a:off x="5305172" y="1464071"/>
              <a:ext cx="2143536" cy="5503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Projects: 25%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B085D4-3BBA-E447-89F6-D2BE4BDF7C31}"/>
                </a:ext>
              </a:extLst>
            </p:cNvPr>
            <p:cNvSpPr/>
            <p:nvPr/>
          </p:nvSpPr>
          <p:spPr>
            <a:xfrm>
              <a:off x="5387650" y="2522095"/>
              <a:ext cx="3485668" cy="2124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Three milestones plus final presentation and a report in the form of a blog. </a:t>
              </a:r>
              <a:br>
                <a:rPr lang="en-US" dirty="0"/>
              </a:br>
              <a:r>
                <a:rPr lang="en-US" dirty="0"/>
                <a:t>More details soon.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083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983807"/>
            <a:ext cx="1135858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500" b="1" dirty="0"/>
              <a:t>There will be 8 homework (not including Homework 0):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0 (due Sept 9)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1: Web scraping, Beautiful Soup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2: Regression </a:t>
            </a:r>
            <a:r>
              <a:rPr lang="en-US" sz="2500" dirty="0" err="1"/>
              <a:t>kNN</a:t>
            </a:r>
            <a:r>
              <a:rPr lang="en-US" sz="2500" dirty="0"/>
              <a:t> and </a:t>
            </a:r>
            <a:r>
              <a:rPr lang="en-US" sz="2500" dirty="0" err="1"/>
              <a:t>LinReg</a:t>
            </a:r>
            <a:endParaRPr lang="en-US" sz="25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3:</a:t>
            </a:r>
            <a:r>
              <a:rPr lang="en-US" sz="2500" dirty="0">
                <a:solidFill>
                  <a:srgbClr val="C00000"/>
                </a:solidFill>
              </a:rPr>
              <a:t>  </a:t>
            </a:r>
            <a:r>
              <a:rPr lang="en-US" sz="2500" dirty="0"/>
              <a:t>Multi-regression, polynomial </a:t>
            </a:r>
            <a:r>
              <a:rPr lang="en-US" sz="2500" dirty="0" err="1"/>
              <a:t>reg</a:t>
            </a:r>
            <a:r>
              <a:rPr lang="en-US" sz="2500" dirty="0"/>
              <a:t> and model selection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rgbClr val="C00000"/>
                </a:solidFill>
              </a:rPr>
              <a:t>Homework 4*: Log Reg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5: PCA and ethics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6: Random Forest, Boosting and Neural Networks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>
                <a:solidFill>
                  <a:srgbClr val="C00000"/>
                </a:solidFill>
              </a:rPr>
              <a:t>Homework 7*: Neural Networks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500" dirty="0"/>
              <a:t>Homework 8: Ethics and model </a:t>
            </a:r>
            <a:r>
              <a:rPr lang="en-US" sz="2500" dirty="0" err="1"/>
              <a:t>interpetation</a:t>
            </a:r>
            <a:endParaRPr lang="en-US" sz="25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192269-7FF7-8B4C-9926-A8430340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72" y="1544609"/>
            <a:ext cx="8305800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768" y="983807"/>
            <a:ext cx="10327008" cy="2111143"/>
          </a:xfrm>
        </p:spPr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25514" y="4676619"/>
            <a:ext cx="1037968" cy="642551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 rot="6310703">
            <a:off x="4464480" y="2192985"/>
            <a:ext cx="3361038" cy="744982"/>
          </a:xfrm>
          <a:prstGeom prst="notched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6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369228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You are encouraged but not required to submit in pairs, except homework 4 and homework 7, which you must work individually.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will be using the Groups function in Canvas to do this, details to be announced later.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All homework are </a:t>
            </a:r>
            <a:r>
              <a:rPr lang="en-US" sz="2400" b="1" dirty="0"/>
              <a:t>due 11:59 pm Wednesdays, </a:t>
            </a:r>
            <a:r>
              <a:rPr lang="en-US" sz="2400" dirty="0"/>
              <a:t>and homework will be released on Wednesdays.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9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r>
              <a:rPr lang="en-US" dirty="0"/>
              <a:t>There will be a final group project (2-4 students) due during exams period.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will provide 7 pre-defined projects which you could use for your final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some very special cases you can use your own (public) data set and your own project definition (to be approved by the instructors)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Project topics will be announced September 10</a:t>
            </a:r>
            <a:r>
              <a:rPr lang="en-US" baseline="30000" dirty="0"/>
              <a:t>th</a:t>
            </a:r>
            <a:r>
              <a:rPr lang="en-US" dirty="0"/>
              <a:t>. 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0238" y="1104900"/>
            <a:ext cx="11358562" cy="4589318"/>
          </a:xfrm>
        </p:spPr>
        <p:txBody>
          <a:bodyPr/>
          <a:lstStyle/>
          <a:p>
            <a:r>
              <a:rPr lang="en-US" sz="2400" dirty="0"/>
              <a:t>The process to get help is: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 the question in Ed, and hopefully, your peers will answer. We monitor the posts, and we will respond within 8 hours from the posting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Attend the Office Hours; this is the best way to get help.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private matters, send an email to the Helpline: </a:t>
            </a:r>
            <a:r>
              <a:rPr lang="en-US" sz="2400" b="1" dirty="0">
                <a:hlinkClick r:id="rId2"/>
              </a:rPr>
              <a:t>cs109a2020@gmail.com</a:t>
            </a:r>
            <a:r>
              <a:rPr lang="en-US" sz="2400" b="1" dirty="0"/>
              <a:t>. </a:t>
            </a:r>
            <a:r>
              <a:rPr lang="en-US" sz="2400" dirty="0"/>
              <a:t>All the instructors and TFs monitor the Helpline.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personal matters, send an email to </a:t>
            </a:r>
            <a:r>
              <a:rPr lang="en-US" sz="2400" dirty="0" err="1"/>
              <a:t>Pavlos</a:t>
            </a:r>
            <a:r>
              <a:rPr lang="en-US" sz="2400" dirty="0"/>
              <a:t>, Kevin, and Chris.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Sundays will be slow days, so please be patient!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21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86602" y="107921"/>
            <a:ext cx="10972800" cy="767276"/>
          </a:xfrm>
        </p:spPr>
        <p:txBody>
          <a:bodyPr/>
          <a:lstStyle/>
          <a:p>
            <a:r>
              <a:rPr lang="en-US" dirty="0"/>
              <a:t>Tools for the course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79226-C9F8-934E-8BA6-E55D5DA96B57}"/>
              </a:ext>
            </a:extLst>
          </p:cNvPr>
          <p:cNvGrpSpPr/>
          <p:nvPr/>
        </p:nvGrpSpPr>
        <p:grpSpPr>
          <a:xfrm>
            <a:off x="20254" y="676405"/>
            <a:ext cx="4081470" cy="5196911"/>
            <a:chOff x="314494" y="874530"/>
            <a:chExt cx="4470400" cy="50501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B10497-A010-A845-BA76-01233932C28E}"/>
                </a:ext>
              </a:extLst>
            </p:cNvPr>
            <p:cNvGrpSpPr/>
            <p:nvPr/>
          </p:nvGrpSpPr>
          <p:grpSpPr>
            <a:xfrm>
              <a:off x="314494" y="1431346"/>
              <a:ext cx="4470400" cy="4493294"/>
              <a:chOff x="289442" y="1093143"/>
              <a:chExt cx="4470400" cy="449329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2100F9-39E4-C24A-BE69-39A4790B4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A64111-8B27-2E4E-9C90-8116626960C7}"/>
                  </a:ext>
                </a:extLst>
              </p:cNvPr>
              <p:cNvSpPr txBox="1"/>
              <p:nvPr/>
            </p:nvSpPr>
            <p:spPr>
              <a:xfrm>
                <a:off x="484339" y="4599464"/>
                <a:ext cx="2762155" cy="986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Syllabus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Calendar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Link to materials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80A147A-BF55-3840-AB52-FFB8D7240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178" y="1330891"/>
                <a:ext cx="3657600" cy="27432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39EC7-D372-EE46-ABEF-FE6B8AC229E7}"/>
                </a:ext>
              </a:extLst>
            </p:cNvPr>
            <p:cNvSpPr txBox="1"/>
            <p:nvPr/>
          </p:nvSpPr>
          <p:spPr>
            <a:xfrm>
              <a:off x="1272555" y="874530"/>
              <a:ext cx="1560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Web page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3F2E1-3DDD-CE4E-8255-F15D7F129CE3}"/>
              </a:ext>
            </a:extLst>
          </p:cNvPr>
          <p:cNvGrpSpPr/>
          <p:nvPr/>
        </p:nvGrpSpPr>
        <p:grpSpPr>
          <a:xfrm>
            <a:off x="4026568" y="640435"/>
            <a:ext cx="4298224" cy="5753476"/>
            <a:chOff x="4930582" y="850807"/>
            <a:chExt cx="4470400" cy="5513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AFB139-6451-2040-9C97-196DB05145F1}"/>
                </a:ext>
              </a:extLst>
            </p:cNvPr>
            <p:cNvGrpSpPr/>
            <p:nvPr/>
          </p:nvGrpSpPr>
          <p:grpSpPr>
            <a:xfrm>
              <a:off x="4930582" y="1431346"/>
              <a:ext cx="4470400" cy="4932540"/>
              <a:chOff x="289442" y="1093143"/>
              <a:chExt cx="4470400" cy="493254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B5183D7-9BDA-8247-A5F2-08F205E45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0D87E1-7112-7A46-8CE0-DF2B8B3B0E51}"/>
                  </a:ext>
                </a:extLst>
              </p:cNvPr>
              <p:cNvSpPr txBox="1"/>
              <p:nvPr/>
            </p:nvSpPr>
            <p:spPr>
              <a:xfrm>
                <a:off x="468089" y="4462624"/>
                <a:ext cx="3221394" cy="1563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Forum</a:t>
                </a:r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Quizzes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Reading assignments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Hands on exercise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Link to lectures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BF679-A5A6-FF46-86D0-AC16E7AF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3162" y="1669094"/>
              <a:ext cx="3657600" cy="29029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90259A-E3D2-A842-A3CD-A543FEBE0D23}"/>
                </a:ext>
              </a:extLst>
            </p:cNvPr>
            <p:cNvSpPr txBox="1"/>
            <p:nvPr/>
          </p:nvSpPr>
          <p:spPr>
            <a:xfrm>
              <a:off x="6178577" y="850807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edstem</a:t>
              </a:r>
              <a:endPara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9ECDC-9140-B54E-B868-067109BB4C3A}"/>
              </a:ext>
            </a:extLst>
          </p:cNvPr>
          <p:cNvGrpSpPr/>
          <p:nvPr/>
        </p:nvGrpSpPr>
        <p:grpSpPr>
          <a:xfrm>
            <a:off x="8261337" y="640435"/>
            <a:ext cx="3986180" cy="4825908"/>
            <a:chOff x="4930582" y="850807"/>
            <a:chExt cx="4470400" cy="46290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40EEEE-1863-BC43-9DF6-807278153961}"/>
                </a:ext>
              </a:extLst>
            </p:cNvPr>
            <p:cNvGrpSpPr/>
            <p:nvPr/>
          </p:nvGrpSpPr>
          <p:grpSpPr>
            <a:xfrm>
              <a:off x="4930582" y="1431346"/>
              <a:ext cx="4470400" cy="4048488"/>
              <a:chOff x="289442" y="1093143"/>
              <a:chExt cx="4470400" cy="404848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ED654A0-4A6B-F547-8417-0AD4BEA00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442" y="1093143"/>
                <a:ext cx="4470400" cy="344127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C482A5-9C13-E845-AB69-B8AA586A6E7F}"/>
                  </a:ext>
                </a:extLst>
              </p:cNvPr>
              <p:cNvSpPr txBox="1"/>
              <p:nvPr/>
            </p:nvSpPr>
            <p:spPr>
              <a:xfrm>
                <a:off x="468088" y="4462624"/>
                <a:ext cx="1997635" cy="679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Homework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Grades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097BB2-2B71-8B46-91E4-5148D4E8A4EC}"/>
                </a:ext>
              </a:extLst>
            </p:cNvPr>
            <p:cNvSpPr txBox="1"/>
            <p:nvPr/>
          </p:nvSpPr>
          <p:spPr>
            <a:xfrm>
              <a:off x="6178577" y="850807"/>
              <a:ext cx="1372026" cy="442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 pitchFamily="2" charset="0"/>
                </a:rPr>
                <a:t>Canvas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AC07282-336A-F54E-8D67-398B213A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633" y="1478119"/>
            <a:ext cx="3542708" cy="31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1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4F73-DC24-6648-8B9D-52199E11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6D11-F1A9-274D-8B8A-ACD703BC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6CB06-39ED-E148-BC94-D75214ED1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00735"/>
            <a:ext cx="10327008" cy="54538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u="sng" dirty="0"/>
              <a:t>Video release form:</a:t>
            </a:r>
            <a:br>
              <a:rPr lang="en-US" sz="2600" dirty="0"/>
            </a:br>
            <a:r>
              <a:rPr lang="en-US" sz="2600" dirty="0">
                <a:hlinkClick r:id="rId2"/>
              </a:rPr>
              <a:t>https://canvas.harvard.edu/courses/74056/quizzes/182045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u="sng" dirty="0"/>
              <a:t>Backup plan if zoom dies: </a:t>
            </a:r>
          </a:p>
          <a:p>
            <a:r>
              <a:rPr lang="en-US" sz="2600" dirty="0"/>
              <a:t>We will do lecture the next lecture (A or B). If it’s still not up by then, we will record and upload to canvas. </a:t>
            </a:r>
          </a:p>
          <a:p>
            <a:endParaRPr lang="en-US" sz="2600" dirty="0"/>
          </a:p>
          <a:p>
            <a:r>
              <a:rPr lang="en-US" sz="2600" u="sng" dirty="0"/>
              <a:t>Forming groups </a:t>
            </a:r>
          </a:p>
          <a:p>
            <a:r>
              <a:rPr lang="en-US" sz="2600" dirty="0">
                <a:hlinkClick r:id="rId3"/>
              </a:rPr>
              <a:t>https://</a:t>
            </a:r>
            <a:r>
              <a:rPr lang="en-US" sz="2600" dirty="0" err="1">
                <a:hlinkClick r:id="rId3"/>
              </a:rPr>
              <a:t>docs.google.com</a:t>
            </a:r>
            <a:r>
              <a:rPr lang="en-US" sz="2600" dirty="0">
                <a:hlinkClick r:id="rId3"/>
              </a:rPr>
              <a:t>/forms/d/e/1FAIpQLSfIsQyxdCwUCbJmyWyotp30anrKsuGHfIHt-DQEKMnK8iE4TA/</a:t>
            </a:r>
            <a:r>
              <a:rPr lang="en-US" sz="2600" dirty="0" err="1">
                <a:hlinkClick r:id="rId3"/>
              </a:rPr>
              <a:t>viewform</a:t>
            </a:r>
            <a:br>
              <a:rPr 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53325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72D67-B965-6746-A7B6-B40F9C51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21EF4C-4F81-824D-AF0E-E32628D48545}"/>
              </a:ext>
            </a:extLst>
          </p:cNvPr>
          <p:cNvSpPr txBox="1">
            <a:spLocks/>
          </p:cNvSpPr>
          <p:nvPr/>
        </p:nvSpPr>
        <p:spPr>
          <a:xfrm>
            <a:off x="609600" y="4536100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Breakout rooms and in-class exercises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1EA6D1-244E-924F-8845-59FFD527D8A6}"/>
                  </a:ext>
                </a:extLst>
              </p14:cNvPr>
              <p14:cNvContentPartPr/>
              <p14:nvPr/>
            </p14:nvContentPartPr>
            <p14:xfrm>
              <a:off x="7014960" y="376776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1EA6D1-244E-924F-8845-59FFD527D8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5600" y="3758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381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Inspirations for Data </a:t>
            </a:r>
            <a:r>
              <a:rPr lang="en-US" dirty="0" err="1"/>
              <a:t>Viz</a:t>
            </a:r>
            <a:r>
              <a:rPr lang="en-US" dirty="0"/>
              <a:t>/Exploration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4955687" cy="5087118"/>
          </a:xfrm>
        </p:spPr>
        <p:txBody>
          <a:bodyPr/>
          <a:lstStyle/>
          <a:p>
            <a:r>
              <a:rPr lang="en-US" sz="2400" dirty="0"/>
              <a:t>So how well did we do in formulating creative hypotheses and manipulating the data for answers?</a:t>
            </a:r>
          </a:p>
          <a:p>
            <a:endParaRPr lang="en-US" sz="2400" dirty="0"/>
          </a:p>
          <a:p>
            <a:r>
              <a:rPr lang="en-US" sz="2400" dirty="0"/>
              <a:t>Check out the winners of the </a:t>
            </a:r>
            <a:r>
              <a:rPr lang="en-US" sz="2400" dirty="0" err="1"/>
              <a:t>Hubway</a:t>
            </a:r>
            <a:r>
              <a:rPr lang="en-US" sz="2400" dirty="0"/>
              <a:t> Challenge:</a:t>
            </a:r>
          </a:p>
          <a:p>
            <a:endParaRPr lang="en-US" sz="2400" dirty="0"/>
          </a:p>
          <a:p>
            <a:r>
              <a:rPr lang="en-US" sz="2400" b="1" dirty="0"/>
              <a:t>http://</a:t>
            </a:r>
            <a:r>
              <a:rPr lang="en-US" sz="2400" b="1" dirty="0" err="1"/>
              <a:t>hubwaydatachallenge.org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E5531-EA91-EC4C-9D92-46E8C76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3807"/>
            <a:ext cx="5680515" cy="48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7EFA104-8E82-EA4B-B070-F6D70B77B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11608-8245-3C48-B9FF-4556828F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9C504-F61B-214D-B8D4-25D7668112F2}"/>
              </a:ext>
            </a:extLst>
          </p:cNvPr>
          <p:cNvSpPr/>
          <p:nvPr/>
        </p:nvSpPr>
        <p:spPr>
          <a:xfrm>
            <a:off x="674913" y="63896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343746"/>
                </a:solidFill>
                <a:latin typeface="et-book"/>
              </a:rPr>
              <a:t>Statistics. Math. Computer Science. Physics. Long ago, the four disciplines lived together in harmony. Then, everything changed when the Computer Science attacked. Only a master of all four elements, could stop them, but when the world needed it most, it was not invented. A few years ago the world discovered the new master, a scientist called data scientist, a master of all four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I love data science?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Why are you here?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5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monitor, photo, different, screen&#10;&#10;Description automatically generated">
            <a:extLst>
              <a:ext uri="{FF2B5EF4-FFF2-40B4-BE49-F238E27FC236}">
                <a16:creationId xmlns:a16="http://schemas.microsoft.com/office/drawing/2014/main" id="{62090F1E-B3BF-304E-AD62-642BB757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44" y="983807"/>
            <a:ext cx="10160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you 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4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8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little bit of history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26908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2560</TotalTime>
  <Words>2029</Words>
  <Application>Microsoft Macintosh PowerPoint</Application>
  <PresentationFormat>Widescreen</PresentationFormat>
  <Paragraphs>381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Avenir Roman</vt:lpstr>
      <vt:lpstr>Calibri</vt:lpstr>
      <vt:lpstr>et-book</vt:lpstr>
      <vt:lpstr>Karla</vt:lpstr>
      <vt:lpstr>Noteworthy Light</vt:lpstr>
      <vt:lpstr>GEC_template</vt:lpstr>
      <vt:lpstr>Lecture #1: Introduction to CS109A aka STAT121A, AC209A, CSCIE-109A </vt:lpstr>
      <vt:lpstr>Lecture Outline</vt:lpstr>
      <vt:lpstr>Why?</vt:lpstr>
      <vt:lpstr>Why?</vt:lpstr>
      <vt:lpstr>Why?</vt:lpstr>
      <vt:lpstr>Why?</vt:lpstr>
      <vt:lpstr>Why?</vt:lpstr>
      <vt:lpstr>What is data science?</vt:lpstr>
      <vt:lpstr>A little bit of history</vt:lpstr>
      <vt:lpstr>History</vt:lpstr>
      <vt:lpstr>History (cont)</vt:lpstr>
      <vt:lpstr>History (cont)</vt:lpstr>
      <vt:lpstr>History (cont)</vt:lpstr>
      <vt:lpstr>History (cont)</vt:lpstr>
      <vt:lpstr>History (cont)</vt:lpstr>
      <vt:lpstr>The Potential of Data Science</vt:lpstr>
      <vt:lpstr>The Potential of Data Science</vt:lpstr>
      <vt:lpstr>What?</vt:lpstr>
      <vt:lpstr>What?</vt:lpstr>
      <vt:lpstr>What?</vt:lpstr>
      <vt:lpstr>What?</vt:lpstr>
      <vt:lpstr>What?</vt:lpstr>
      <vt:lpstr>What?</vt:lpstr>
      <vt:lpstr>What?</vt:lpstr>
      <vt:lpstr>Goal of the course</vt:lpstr>
      <vt:lpstr>PowerPoint Presentation</vt:lpstr>
      <vt:lpstr>   CS109B</vt:lpstr>
      <vt:lpstr>Who?  Instructors</vt:lpstr>
      <vt:lpstr>Who?</vt:lpstr>
      <vt:lpstr>Who? Teaching Fellows</vt:lpstr>
      <vt:lpstr>Course Components</vt:lpstr>
      <vt:lpstr>Lectures,  Advanced Sections, Sections and Office Hours</vt:lpstr>
      <vt:lpstr>PowerPoint Presentation</vt:lpstr>
      <vt:lpstr>Advanced Sections, Sections and Office Hours</vt:lpstr>
      <vt:lpstr>Advanced Sections topics</vt:lpstr>
      <vt:lpstr>Office Hours</vt:lpstr>
      <vt:lpstr>Assignments</vt:lpstr>
      <vt:lpstr>Four Graded Components</vt:lpstr>
      <vt:lpstr>Homework(s) </vt:lpstr>
      <vt:lpstr>Homework(s) </vt:lpstr>
      <vt:lpstr>Final Project</vt:lpstr>
      <vt:lpstr>Help </vt:lpstr>
      <vt:lpstr>Tools for the course  </vt:lpstr>
      <vt:lpstr>Misc</vt:lpstr>
      <vt:lpstr>PowerPoint Presentation</vt:lpstr>
      <vt:lpstr>Inspirations for Data Viz/Exploration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Protopapas, Pavlos</cp:lastModifiedBy>
  <cp:revision>249</cp:revision>
  <cp:lastPrinted>2018-06-25T15:52:14Z</cp:lastPrinted>
  <dcterms:created xsi:type="dcterms:W3CDTF">2018-06-24T22:03:35Z</dcterms:created>
  <dcterms:modified xsi:type="dcterms:W3CDTF">2020-09-02T15:24:39Z</dcterms:modified>
</cp:coreProperties>
</file>